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5" r:id="rId2"/>
    <p:sldId id="310" r:id="rId3"/>
    <p:sldId id="320" r:id="rId4"/>
    <p:sldId id="321" r:id="rId5"/>
    <p:sldId id="324" r:id="rId6"/>
    <p:sldId id="325" r:id="rId7"/>
    <p:sldId id="322" r:id="rId8"/>
    <p:sldId id="327" r:id="rId9"/>
    <p:sldId id="311"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Lst>
  <p:sldSz cx="12188825" cy="6858000"/>
  <p:notesSz cx="7010400" cy="92964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29" autoAdjust="0"/>
  </p:normalViewPr>
  <p:slideViewPr>
    <p:cSldViewPr showGuides="1">
      <p:cViewPr varScale="1">
        <p:scale>
          <a:sx n="109" d="100"/>
          <a:sy n="109" d="100"/>
        </p:scale>
        <p:origin x="462" y="10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9088EAF-6ECA-4616-85EF-35AA19C641F3}" type="datetimeFigureOut">
              <a:rPr lang="en-US"/>
              <a:t>4/30/2024</a:t>
            </a:fld>
            <a:endParaRPr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ABD2D7A-D230-4F91-BD59-0A39C2703BA8}" type="datetimeFigureOut">
              <a:rPr lang="en-US"/>
              <a:t>4/30/2024</a:t>
            </a:fld>
            <a:endParaRPr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4/30/2024</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4/30/2024</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4/30/2024</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4/30/2024</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4/30/2024</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4/30/2024</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03F41C87-7AD9-4845-A077-840E4A0F3F06}" type="datetimeFigureOut">
              <a:rPr lang="en-US"/>
              <a:t>4/30/2024</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03F41C87-7AD9-4845-A077-840E4A0F3F06}" type="datetimeFigureOut">
              <a:rPr lang="en-US"/>
              <a:t>4/30/2024</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4/30/2024</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4/30/2024</a:t>
            </a:fld>
            <a:endParaRPr dirty="0"/>
          </a:p>
        </p:txBody>
      </p:sp>
      <p:sp>
        <p:nvSpPr>
          <p:cNvPr id="7" name="Slide Number Placeholder 6"/>
          <p:cNvSpPr>
            <a:spLocks noGrp="1"/>
          </p:cNvSpPr>
          <p:nvPr>
            <p:ph type="sldNum" sz="quarter" idx="12"/>
          </p:nvPr>
        </p:nvSpPr>
        <p:spPr/>
        <p:txBody>
          <a:bodyPr/>
          <a:lstStyle/>
          <a:p>
            <a:fld id="{2A013F82-EE5E-44EE-A61D-E31C6657F26F}" type="slidenum">
              <a:rPr/>
              <a:pPr/>
              <a:t>‹#›</a:t>
            </a:fld>
            <a:endParaRPr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4/30/2024</a:t>
            </a:fld>
            <a:endParaRPr lang="en-US"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ZCSms-jyOao" TargetMode="External"/><Relationship Id="rId2" Type="http://schemas.openxmlformats.org/officeDocument/2006/relationships/slideLayout" Target="../slideLayouts/slideLayout6.xml"/><Relationship Id="rId1" Type="http://schemas.openxmlformats.org/officeDocument/2006/relationships/video" Target="https://www.youtube.com/embed/ZCSms-jyOao" TargetMode="Externa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ncdot.gov/dmv/license-id/driver-licenses/new-drivers/Documents/commercial-driver-manual.pdf"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skiptheline.ncdot.gov/Webapp/Appointment/Index/a7ade79b-996d-4971-8766-97feb75254de"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569911" y="3733800"/>
            <a:ext cx="11049000" cy="1905000"/>
          </a:xfrm>
        </p:spPr>
        <p:txBody>
          <a:bodyPr>
            <a:normAutofit/>
          </a:bodyPr>
          <a:lstStyle/>
          <a:p>
            <a:pPr algn="ctr"/>
            <a:r>
              <a:rPr lang="en-US" dirty="0"/>
              <a:t>Bus Driver </a:t>
            </a:r>
            <a:br>
              <a:rPr lang="en-US" dirty="0"/>
            </a:br>
            <a:r>
              <a:rPr lang="en-US"/>
              <a:t>Continued Education</a:t>
            </a:r>
            <a:endParaRPr lang="en-US" dirty="0"/>
          </a:p>
        </p:txBody>
      </p:sp>
      <p:pic>
        <p:nvPicPr>
          <p:cNvPr id="4" name="Picture 3" descr="A black background with blue and orange text&#10;&#10;Description automatically generated">
            <a:extLst>
              <a:ext uri="{FF2B5EF4-FFF2-40B4-BE49-F238E27FC236}">
                <a16:creationId xmlns:a16="http://schemas.microsoft.com/office/drawing/2014/main" id="{BD9F98E1-DA4F-26AC-709F-1E064EB74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8983" y="381000"/>
            <a:ext cx="7010857" cy="2667000"/>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ACCIDENT / INCIDENT REVIEW POLICY</a:t>
            </a:r>
          </a:p>
        </p:txBody>
      </p:sp>
      <p:sp>
        <p:nvSpPr>
          <p:cNvPr id="3" name="TextBox 2"/>
          <p:cNvSpPr txBox="1"/>
          <p:nvPr/>
        </p:nvSpPr>
        <p:spPr>
          <a:xfrm>
            <a:off x="798512" y="1905000"/>
            <a:ext cx="10591800" cy="5355312"/>
          </a:xfrm>
          <a:prstGeom prst="rect">
            <a:avLst/>
          </a:prstGeom>
          <a:noFill/>
        </p:spPr>
        <p:txBody>
          <a:bodyPr wrap="square" rtlCol="0">
            <a:spAutoFit/>
          </a:bodyPr>
          <a:lstStyle/>
          <a:p>
            <a:r>
              <a:rPr lang="en-US" sz="2400" dirty="0"/>
              <a:t>We continue to see and will continue to see our vehicles involved in accidents and incidents. Drivers perform the duties daily under very stressful and a demanding environment. Drivers deliver over 10,000 students each and every day, with little or no unwanted events occurring. </a:t>
            </a:r>
          </a:p>
          <a:p>
            <a:endParaRPr lang="en-US" sz="2400" dirty="0"/>
          </a:p>
          <a:p>
            <a:r>
              <a:rPr lang="en-US" sz="2400" dirty="0"/>
              <a:t>However, historically, we continue to have accidents and incidents that can be prevented. These events impacts our operations in many ways you are not aware of and at times has a large ripple effect throughout the transportation system.</a:t>
            </a:r>
          </a:p>
          <a:p>
            <a:endParaRPr lang="en-US" sz="2400" dirty="0"/>
          </a:p>
          <a:p>
            <a:r>
              <a:rPr lang="en-US" sz="2400" dirty="0"/>
              <a:t>This policy was developed to assist the Transportation Department to track accidents / incidents of drivers. The policy also establishes a review panel and a process for corrective action. </a:t>
            </a:r>
          </a:p>
          <a:p>
            <a:endParaRPr lang="en-US" dirty="0"/>
          </a:p>
          <a:p>
            <a:endParaRPr lang="en-US" dirty="0"/>
          </a:p>
          <a:p>
            <a:endParaRPr lang="en-US" dirty="0"/>
          </a:p>
        </p:txBody>
      </p:sp>
    </p:spTree>
    <p:extLst>
      <p:ext uri="{BB962C8B-B14F-4D97-AF65-F5344CB8AC3E}">
        <p14:creationId xmlns:p14="http://schemas.microsoft.com/office/powerpoint/2010/main" val="1015163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ACCIDENT / INCIDENT REVIEW POLICY</a:t>
            </a:r>
          </a:p>
        </p:txBody>
      </p:sp>
      <p:sp>
        <p:nvSpPr>
          <p:cNvPr id="3" name="TextBox 2"/>
          <p:cNvSpPr txBox="1"/>
          <p:nvPr/>
        </p:nvSpPr>
        <p:spPr>
          <a:xfrm>
            <a:off x="989012" y="1905000"/>
            <a:ext cx="10591800" cy="5355312"/>
          </a:xfrm>
          <a:prstGeom prst="rect">
            <a:avLst/>
          </a:prstGeom>
          <a:noFill/>
        </p:spPr>
        <p:txBody>
          <a:bodyPr wrap="square" rtlCol="0">
            <a:spAutoFit/>
          </a:bodyPr>
          <a:lstStyle/>
          <a:p>
            <a:r>
              <a:rPr lang="en-US" sz="2400" dirty="0"/>
              <a:t>Effective Date: July 1st 2018</a:t>
            </a:r>
          </a:p>
          <a:p>
            <a:endParaRPr lang="en-US" sz="2400" dirty="0"/>
          </a:p>
          <a:p>
            <a:r>
              <a:rPr lang="en-US" sz="2400" u="sng" dirty="0"/>
              <a:t>PURPOSE</a:t>
            </a:r>
            <a:r>
              <a:rPr lang="en-US" sz="2400" dirty="0"/>
              <a:t>:  </a:t>
            </a:r>
          </a:p>
          <a:p>
            <a:r>
              <a:rPr lang="en-US" sz="2400" dirty="0"/>
              <a:t>To define the in-house process for review of minor bus and minor van accident / incidents in which the Bus/Van driver is determined to be at-fault, regardless if charges are filed.  The term “Accident / incident” and/or “Incident” is defined to mean any incident which results in property damage and/or personal injury, This will be the internal process followed to determine what, if any corrective action will be taken after involvement in an at-fault accident / incident.</a:t>
            </a:r>
          </a:p>
          <a:p>
            <a:endParaRPr lang="en-US" sz="2400" u="sng" dirty="0"/>
          </a:p>
          <a:p>
            <a:r>
              <a:rPr lang="en-US" sz="2400" u="sng" dirty="0"/>
              <a:t>APPLICATION</a:t>
            </a:r>
            <a:r>
              <a:rPr lang="en-US" sz="2400" dirty="0"/>
              <a:t>:  </a:t>
            </a:r>
          </a:p>
          <a:p>
            <a:r>
              <a:rPr lang="en-US" sz="2400" dirty="0"/>
              <a:t>This policy applies to all school bus, van and activity bus drivers.</a:t>
            </a:r>
          </a:p>
          <a:p>
            <a:endParaRPr lang="en-US" dirty="0"/>
          </a:p>
          <a:p>
            <a:endParaRPr lang="en-US" dirty="0"/>
          </a:p>
          <a:p>
            <a:endParaRPr lang="en-US" dirty="0"/>
          </a:p>
        </p:txBody>
      </p:sp>
    </p:spTree>
    <p:extLst>
      <p:ext uri="{BB962C8B-B14F-4D97-AF65-F5344CB8AC3E}">
        <p14:creationId xmlns:p14="http://schemas.microsoft.com/office/powerpoint/2010/main" val="3043574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ACCIDENT / INCIDENT REVIEW POLICY</a:t>
            </a:r>
          </a:p>
        </p:txBody>
      </p:sp>
      <p:sp>
        <p:nvSpPr>
          <p:cNvPr id="3" name="TextBox 2"/>
          <p:cNvSpPr txBox="1"/>
          <p:nvPr/>
        </p:nvSpPr>
        <p:spPr>
          <a:xfrm>
            <a:off x="989012" y="1905000"/>
            <a:ext cx="10591800" cy="5632311"/>
          </a:xfrm>
          <a:prstGeom prst="rect">
            <a:avLst/>
          </a:prstGeom>
          <a:noFill/>
        </p:spPr>
        <p:txBody>
          <a:bodyPr wrap="square" rtlCol="0">
            <a:spAutoFit/>
          </a:bodyPr>
          <a:lstStyle/>
          <a:p>
            <a:r>
              <a:rPr lang="en-US" sz="2400" u="sng" dirty="0"/>
              <a:t>PROCEDURE</a:t>
            </a:r>
            <a:r>
              <a:rPr lang="en-US" sz="2400" dirty="0"/>
              <a:t>:</a:t>
            </a:r>
          </a:p>
          <a:p>
            <a:pPr lvl="0"/>
            <a:r>
              <a:rPr lang="en-US" sz="2400" dirty="0"/>
              <a:t>When an accident / incident occurs, the Driver must immediately report it to the Bus Garage via bus radio or phone call to the Transportation Department at 704-245-6702 and the driver shall remain at the scene and not move the vehicle until permission is received from a Transportation Department Official.</a:t>
            </a:r>
          </a:p>
          <a:p>
            <a:pPr lvl="0"/>
            <a:endParaRPr lang="en-US" sz="2400" dirty="0"/>
          </a:p>
          <a:p>
            <a:pPr lvl="0"/>
            <a:r>
              <a:rPr lang="en-US" sz="2400" dirty="0"/>
              <a:t>When a Driver is involved in an accident / incident, regardless if charges are filed, or the amount of damage done, a Transportation Department Official will prepare and submit an accident / incident report (TD-25). This submission will include copies of all documents, photographs and videos pertaining to the accident / incident, and </a:t>
            </a:r>
            <a:r>
              <a:rPr lang="en-US" sz="2400" u="sng" dirty="0"/>
              <a:t>must be submitted immediately and no less than one (1) working day following the accident / incident.</a:t>
            </a:r>
            <a:endParaRPr lang="en-US" sz="2400" dirty="0"/>
          </a:p>
          <a:p>
            <a:pPr lvl="0"/>
            <a:endParaRPr lang="en-US" dirty="0"/>
          </a:p>
          <a:p>
            <a:endParaRPr lang="en-US" dirty="0"/>
          </a:p>
          <a:p>
            <a:endParaRPr lang="en-US" dirty="0"/>
          </a:p>
          <a:p>
            <a:endParaRPr lang="en-US" dirty="0"/>
          </a:p>
        </p:txBody>
      </p:sp>
    </p:spTree>
    <p:extLst>
      <p:ext uri="{BB962C8B-B14F-4D97-AF65-F5344CB8AC3E}">
        <p14:creationId xmlns:p14="http://schemas.microsoft.com/office/powerpoint/2010/main" val="1832985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ACCIDENT / INCIDENT REVIEW POLICY</a:t>
            </a:r>
          </a:p>
        </p:txBody>
      </p:sp>
      <p:sp>
        <p:nvSpPr>
          <p:cNvPr id="3" name="TextBox 2"/>
          <p:cNvSpPr txBox="1"/>
          <p:nvPr/>
        </p:nvSpPr>
        <p:spPr>
          <a:xfrm>
            <a:off x="989012" y="1905000"/>
            <a:ext cx="10591800" cy="5724644"/>
          </a:xfrm>
          <a:prstGeom prst="rect">
            <a:avLst/>
          </a:prstGeom>
          <a:noFill/>
        </p:spPr>
        <p:txBody>
          <a:bodyPr wrap="square" rtlCol="0">
            <a:spAutoFit/>
          </a:bodyPr>
          <a:lstStyle/>
          <a:p>
            <a:r>
              <a:rPr lang="en-US" sz="2400" dirty="0"/>
              <a:t>A review panel including the Director of Transportation, Transportation Supervisor, Route Coordinator (and any other pertinent Transportation Official with knowledge of the accident / incident) will convene within a reasonable amount of time once all of the facts are gathered concerning the accident / incident.  This review panel will evaluate the accident / incident documentation and assign a point value to the accident / incident utilizing the Accident / Incident Review Matrix below.</a:t>
            </a:r>
          </a:p>
          <a:p>
            <a:endParaRPr lang="en-US" sz="2400" dirty="0"/>
          </a:p>
          <a:p>
            <a:r>
              <a:rPr lang="en-US" sz="2400" dirty="0"/>
              <a:t>Within 5 days of the panel meeting date, the Director of Transportation will notify the Bus Driver in writing of the result of the review panel and any action that the panel directs or recommends the bus driver take.  A copy of the panel’s written report will be provided to the Director of Transportation for review and consideration for submission to the Director of Human Resources or, for filing in the bus driver’s department file.</a:t>
            </a:r>
          </a:p>
          <a:p>
            <a:endParaRPr lang="en-US" dirty="0"/>
          </a:p>
          <a:p>
            <a:endParaRPr lang="en-US" dirty="0"/>
          </a:p>
          <a:p>
            <a:endParaRPr lang="en-US" dirty="0"/>
          </a:p>
        </p:txBody>
      </p:sp>
    </p:spTree>
    <p:extLst>
      <p:ext uri="{BB962C8B-B14F-4D97-AF65-F5344CB8AC3E}">
        <p14:creationId xmlns:p14="http://schemas.microsoft.com/office/powerpoint/2010/main" val="107920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ACCIDENT / INCIDENT REVIEW POLICY</a:t>
            </a:r>
          </a:p>
        </p:txBody>
      </p:sp>
      <p:sp>
        <p:nvSpPr>
          <p:cNvPr id="3" name="TextBox 2"/>
          <p:cNvSpPr txBox="1"/>
          <p:nvPr/>
        </p:nvSpPr>
        <p:spPr>
          <a:xfrm>
            <a:off x="989012" y="1905000"/>
            <a:ext cx="10591800" cy="4247317"/>
          </a:xfrm>
          <a:prstGeom prst="rect">
            <a:avLst/>
          </a:prstGeom>
          <a:noFill/>
        </p:spPr>
        <p:txBody>
          <a:bodyPr wrap="square" rtlCol="0">
            <a:spAutoFit/>
          </a:bodyPr>
          <a:lstStyle/>
          <a:p>
            <a:pPr lvl="0"/>
            <a:r>
              <a:rPr lang="en-US" sz="2400" dirty="0"/>
              <a:t>Drivers who receive a traffic citation for a moving violation while driving a RSS passenger vehicle could be subject to disciplinary action which may include suspension of their RSS driving privileges until the citation is resolved.  The Division of Motor Vehicles (DMV) shall cancel the school bus certificate of any driver for the following reasons as stated in the NCDMV 19NCAC 03G.209.  Conviction of any of the following motor vehicles moving offenses:  passing a stopped school bus, careless and reckless driving, excessive speeding, following too close, violation while operating a school bus and/or activity bus.  The complete listing can be located under “Cancellation of Bus Certification” found in the Drivers Handbook.</a:t>
            </a:r>
          </a:p>
          <a:p>
            <a:endParaRPr lang="en-US" dirty="0"/>
          </a:p>
          <a:p>
            <a:endParaRPr lang="en-US" dirty="0"/>
          </a:p>
          <a:p>
            <a:endParaRPr lang="en-US" dirty="0"/>
          </a:p>
        </p:txBody>
      </p:sp>
    </p:spTree>
    <p:extLst>
      <p:ext uri="{BB962C8B-B14F-4D97-AF65-F5344CB8AC3E}">
        <p14:creationId xmlns:p14="http://schemas.microsoft.com/office/powerpoint/2010/main" val="2681077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ACCIDENT / INCIDENT REVIEW POLICY</a:t>
            </a:r>
          </a:p>
        </p:txBody>
      </p:sp>
      <p:sp>
        <p:nvSpPr>
          <p:cNvPr id="3" name="TextBox 2"/>
          <p:cNvSpPr txBox="1"/>
          <p:nvPr/>
        </p:nvSpPr>
        <p:spPr>
          <a:xfrm>
            <a:off x="989012" y="1905000"/>
            <a:ext cx="10591800" cy="2308324"/>
          </a:xfrm>
          <a:prstGeom prst="rect">
            <a:avLst/>
          </a:prstGeom>
          <a:noFill/>
        </p:spPr>
        <p:txBody>
          <a:bodyPr wrap="square" rtlCol="0">
            <a:spAutoFit/>
          </a:bodyPr>
          <a:lstStyle/>
          <a:p>
            <a:r>
              <a:rPr lang="en-US" sz="2400" u="sng" dirty="0"/>
              <a:t> Bus / Van / Activity Bus Accident / Incident  Review Matrix</a:t>
            </a:r>
            <a:endParaRPr lang="en-US" sz="2400" dirty="0"/>
          </a:p>
          <a:p>
            <a:r>
              <a:rPr lang="en-US" sz="2400" dirty="0"/>
              <a:t>When an accident / incident is determined to be the fault of the Driver whether or not charges are filed, the accident / incident review panel will review the accident / incident documentation, the bus driver’s NCDMV traffic record and internal driving history. The panel will then assign points (internal Transportation Department points) according to the following scale:</a:t>
            </a:r>
          </a:p>
        </p:txBody>
      </p:sp>
    </p:spTree>
    <p:extLst>
      <p:ext uri="{BB962C8B-B14F-4D97-AF65-F5344CB8AC3E}">
        <p14:creationId xmlns:p14="http://schemas.microsoft.com/office/powerpoint/2010/main" val="4045202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ACCIDENT / INCIDENT REVIEW POLICY</a:t>
            </a:r>
          </a:p>
        </p:txBody>
      </p:sp>
      <p:sp>
        <p:nvSpPr>
          <p:cNvPr id="3" name="TextBox 2"/>
          <p:cNvSpPr txBox="1"/>
          <p:nvPr/>
        </p:nvSpPr>
        <p:spPr>
          <a:xfrm>
            <a:off x="989012" y="1905000"/>
            <a:ext cx="10591800" cy="461665"/>
          </a:xfrm>
          <a:prstGeom prst="rect">
            <a:avLst/>
          </a:prstGeom>
          <a:noFill/>
        </p:spPr>
        <p:txBody>
          <a:bodyPr wrap="square" rtlCol="0">
            <a:spAutoFit/>
          </a:bodyPr>
          <a:lstStyle/>
          <a:p>
            <a:r>
              <a:rPr lang="en-US" sz="2400" u="sng" dirty="0"/>
              <a:t> </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4085786659"/>
              </p:ext>
            </p:extLst>
          </p:nvPr>
        </p:nvGraphicFramePr>
        <p:xfrm>
          <a:off x="379413" y="1632367"/>
          <a:ext cx="11430000" cy="5190961"/>
        </p:xfrm>
        <a:graphic>
          <a:graphicData uri="http://schemas.openxmlformats.org/drawingml/2006/table">
            <a:tbl>
              <a:tblPr firstRow="1" firstCol="1" bandRow="1">
                <a:tableStyleId>{5940675A-B579-460E-94D1-54222C63F5DA}</a:tableStyleId>
              </a:tblPr>
              <a:tblGrid>
                <a:gridCol w="381000">
                  <a:extLst>
                    <a:ext uri="{9D8B030D-6E8A-4147-A177-3AD203B41FA5}">
                      <a16:colId xmlns:a16="http://schemas.microsoft.com/office/drawing/2014/main" val="79576835"/>
                    </a:ext>
                  </a:extLst>
                </a:gridCol>
                <a:gridCol w="10196015">
                  <a:extLst>
                    <a:ext uri="{9D8B030D-6E8A-4147-A177-3AD203B41FA5}">
                      <a16:colId xmlns:a16="http://schemas.microsoft.com/office/drawing/2014/main" val="3000749395"/>
                    </a:ext>
                  </a:extLst>
                </a:gridCol>
                <a:gridCol w="852985">
                  <a:extLst>
                    <a:ext uri="{9D8B030D-6E8A-4147-A177-3AD203B41FA5}">
                      <a16:colId xmlns:a16="http://schemas.microsoft.com/office/drawing/2014/main" val="1444552525"/>
                    </a:ext>
                  </a:extLst>
                </a:gridCol>
              </a:tblGrid>
              <a:tr h="574648">
                <a:tc>
                  <a:txBody>
                    <a:bodyPr/>
                    <a:lstStyle/>
                    <a:p>
                      <a:pPr marL="0" marR="0" algn="r">
                        <a:lnSpc>
                          <a:spcPct val="107000"/>
                        </a:lnSpc>
                        <a:spcBef>
                          <a:spcPts val="0"/>
                        </a:spcBef>
                        <a:spcAft>
                          <a:spcPts val="0"/>
                        </a:spcAft>
                      </a:pPr>
                      <a:r>
                        <a:rPr lang="en-US" sz="2400" dirty="0">
                          <a:effectLst/>
                        </a:rPr>
                        <a:t>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Property damage up to $500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a:effectLst/>
                        </a:rPr>
                        <a:t>1-2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2075298"/>
                  </a:ext>
                </a:extLst>
              </a:tr>
              <a:tr h="430986">
                <a:tc>
                  <a:txBody>
                    <a:bodyPr/>
                    <a:lstStyle/>
                    <a:p>
                      <a:pPr marL="0" marR="0" algn="r">
                        <a:lnSpc>
                          <a:spcPct val="107000"/>
                        </a:lnSpc>
                        <a:spcBef>
                          <a:spcPts val="0"/>
                        </a:spcBef>
                        <a:spcAft>
                          <a:spcPts val="0"/>
                        </a:spcAft>
                      </a:pPr>
                      <a:r>
                        <a:rPr lang="en-US" sz="2400" dirty="0">
                          <a:effectLst/>
                        </a:rPr>
                        <a:t>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Property damage $500 or more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a:effectLst/>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0272248"/>
                  </a:ext>
                </a:extLst>
              </a:tr>
              <a:tr h="574648">
                <a:tc>
                  <a:txBody>
                    <a:bodyPr/>
                    <a:lstStyle/>
                    <a:p>
                      <a:pPr marL="0" marR="0" algn="r">
                        <a:lnSpc>
                          <a:spcPct val="107000"/>
                        </a:lnSpc>
                        <a:spcBef>
                          <a:spcPts val="0"/>
                        </a:spcBef>
                        <a:spcAft>
                          <a:spcPts val="0"/>
                        </a:spcAft>
                      </a:pPr>
                      <a:r>
                        <a:rPr lang="en-US" sz="2400" dirty="0">
                          <a:effectLst/>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Knowingly leaving the scene of the accident / incident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a:effectLst/>
                        </a:rPr>
                        <a:t>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0507173"/>
                  </a:ext>
                </a:extLst>
              </a:tr>
              <a:tr h="430986">
                <a:tc>
                  <a:txBody>
                    <a:bodyPr/>
                    <a:lstStyle/>
                    <a:p>
                      <a:pPr marL="0" marR="0" algn="r">
                        <a:lnSpc>
                          <a:spcPct val="107000"/>
                        </a:lnSpc>
                        <a:spcBef>
                          <a:spcPts val="0"/>
                        </a:spcBef>
                        <a:spcAft>
                          <a:spcPts val="0"/>
                        </a:spcAft>
                      </a:pPr>
                      <a:r>
                        <a:rPr lang="en-US" sz="2400" dirty="0">
                          <a:effectLst/>
                        </a:rPr>
                        <a:t>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Student / passenger injury*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a:effectLst/>
                        </a:rPr>
                        <a:t>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1849601"/>
                  </a:ext>
                </a:extLst>
              </a:tr>
              <a:tr h="359155">
                <a:tc>
                  <a:txBody>
                    <a:bodyPr/>
                    <a:lstStyle/>
                    <a:p>
                      <a:pPr marL="0" marR="0" algn="r">
                        <a:lnSpc>
                          <a:spcPct val="107000"/>
                        </a:lnSpc>
                        <a:spcBef>
                          <a:spcPts val="0"/>
                        </a:spcBef>
                        <a:spcAft>
                          <a:spcPts val="0"/>
                        </a:spcAft>
                      </a:pPr>
                      <a:r>
                        <a:rPr lang="en-US" sz="2400" dirty="0">
                          <a:effectLst/>
                        </a:rPr>
                        <a:t>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Minor injury to occupant of other vehicle(s) or pedestrian(s)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a:effectLst/>
                        </a:rPr>
                        <a:t>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4623149"/>
                  </a:ext>
                </a:extLst>
              </a:tr>
              <a:tr h="430986">
                <a:tc>
                  <a:txBody>
                    <a:bodyPr/>
                    <a:lstStyle/>
                    <a:p>
                      <a:pPr marL="0" marR="0" algn="r">
                        <a:lnSpc>
                          <a:spcPct val="107000"/>
                        </a:lnSpc>
                        <a:spcBef>
                          <a:spcPts val="0"/>
                        </a:spcBef>
                        <a:spcAft>
                          <a:spcPts val="0"/>
                        </a:spcAft>
                      </a:pPr>
                      <a:r>
                        <a:rPr lang="en-US" sz="2400" dirty="0">
                          <a:effectLst/>
                        </a:rPr>
                        <a:t>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Major injury to occupant of other vehicle(s) or pedestrian(s)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a:effectLst/>
                        </a:rPr>
                        <a:t>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508678"/>
                  </a:ext>
                </a:extLst>
              </a:tr>
              <a:tr h="430986">
                <a:tc>
                  <a:txBody>
                    <a:bodyPr/>
                    <a:lstStyle/>
                    <a:p>
                      <a:pPr marL="0" marR="0" algn="r">
                        <a:lnSpc>
                          <a:spcPct val="107000"/>
                        </a:lnSpc>
                        <a:spcBef>
                          <a:spcPts val="0"/>
                        </a:spcBef>
                        <a:spcAft>
                          <a:spcPts val="0"/>
                        </a:spcAft>
                      </a:pPr>
                      <a:r>
                        <a:rPr lang="en-US" sz="2400" dirty="0">
                          <a:effectLst/>
                        </a:rPr>
                        <a:t>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Fatality due to the bus driver’s negligence of safety violation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a:effectLst/>
                        </a:rPr>
                        <a:t>21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5404268"/>
                  </a:ext>
                </a:extLst>
              </a:tr>
              <a:tr h="528496">
                <a:tc>
                  <a:txBody>
                    <a:bodyPr/>
                    <a:lstStyle/>
                    <a:p>
                      <a:pPr marL="0" marR="0" algn="r">
                        <a:lnSpc>
                          <a:spcPct val="107000"/>
                        </a:lnSpc>
                        <a:spcBef>
                          <a:spcPts val="0"/>
                        </a:spcBef>
                        <a:spcAft>
                          <a:spcPts val="0"/>
                        </a:spcAft>
                      </a:pPr>
                      <a:r>
                        <a:rPr lang="en-US" sz="2400" dirty="0">
                          <a:effectLst/>
                        </a:rPr>
                        <a:t>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Previous “at-fault” accident / incidents in 3-year period (each occurrence)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a:effectLst/>
                        </a:rPr>
                        <a:t>0-3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1342722"/>
                  </a:ext>
                </a:extLst>
              </a:tr>
              <a:tr h="1041195">
                <a:tc>
                  <a:txBody>
                    <a:bodyPr/>
                    <a:lstStyle/>
                    <a:p>
                      <a:pPr marL="0" marR="0" algn="r">
                        <a:lnSpc>
                          <a:spcPct val="107000"/>
                        </a:lnSpc>
                        <a:spcBef>
                          <a:spcPts val="0"/>
                        </a:spcBef>
                        <a:spcAft>
                          <a:spcPts val="0"/>
                        </a:spcAft>
                      </a:pPr>
                      <a:r>
                        <a:rPr lang="en-US" sz="2400" dirty="0">
                          <a:effectLst/>
                        </a:rPr>
                        <a:t>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Past documented, confirmed complaints about the driver’s bus operating short comings, (including NCDMV Driver Education Specialist observations)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a:effectLst/>
                        </a:rPr>
                        <a:t>0-3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233345"/>
                  </a:ext>
                </a:extLst>
              </a:tr>
              <a:tr h="373474">
                <a:tc>
                  <a:txBody>
                    <a:bodyPr/>
                    <a:lstStyle/>
                    <a:p>
                      <a:pPr marL="0" marR="0" algn="r">
                        <a:lnSpc>
                          <a:spcPct val="107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7834527"/>
                  </a:ext>
                </a:extLst>
              </a:tr>
            </a:tbl>
          </a:graphicData>
        </a:graphic>
      </p:graphicFrame>
    </p:spTree>
    <p:extLst>
      <p:ext uri="{BB962C8B-B14F-4D97-AF65-F5344CB8AC3E}">
        <p14:creationId xmlns:p14="http://schemas.microsoft.com/office/powerpoint/2010/main" val="1533802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ACCIDENT / INCIDENT REVIEW POLICY</a:t>
            </a:r>
          </a:p>
        </p:txBody>
      </p:sp>
      <p:sp>
        <p:nvSpPr>
          <p:cNvPr id="3" name="TextBox 2"/>
          <p:cNvSpPr txBox="1"/>
          <p:nvPr/>
        </p:nvSpPr>
        <p:spPr>
          <a:xfrm>
            <a:off x="989012" y="1905000"/>
            <a:ext cx="10591800" cy="461665"/>
          </a:xfrm>
          <a:prstGeom prst="rect">
            <a:avLst/>
          </a:prstGeom>
          <a:noFill/>
        </p:spPr>
        <p:txBody>
          <a:bodyPr wrap="square" rtlCol="0">
            <a:spAutoFit/>
          </a:bodyPr>
          <a:lstStyle/>
          <a:p>
            <a:r>
              <a:rPr lang="en-US" sz="2400" u="sng" dirty="0"/>
              <a:t> </a:t>
            </a:r>
            <a:endParaRPr lang="en-US" sz="2400" dirty="0"/>
          </a:p>
        </p:txBody>
      </p:sp>
      <p:sp>
        <p:nvSpPr>
          <p:cNvPr id="6" name="Rectangle 5"/>
          <p:cNvSpPr/>
          <p:nvPr/>
        </p:nvSpPr>
        <p:spPr>
          <a:xfrm>
            <a:off x="722313" y="1905000"/>
            <a:ext cx="10744200" cy="2178289"/>
          </a:xfrm>
          <a:prstGeom prst="rect">
            <a:avLst/>
          </a:prstGeom>
        </p:spPr>
        <p:txBody>
          <a:bodyPr wrap="square">
            <a:spAutoFit/>
          </a:bodyPr>
          <a:lstStyle/>
          <a:p>
            <a:pPr marL="342900" marR="0" lvl="0" indent="-342900">
              <a:lnSpc>
                <a:spcPct val="107000"/>
              </a:lnSpc>
              <a:spcBef>
                <a:spcPts val="0"/>
              </a:spcBef>
              <a:spcAft>
                <a:spcPts val="800"/>
              </a:spcAft>
              <a:buFont typeface="Wingdings" panose="05000000000000000000"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Accident / incident points are accumulated and maintained Transportation Department File for a revolving  three year period. </a:t>
            </a:r>
          </a:p>
          <a:p>
            <a:pPr marL="342900" marR="0" lvl="0" indent="-342900">
              <a:lnSpc>
                <a:spcPct val="107000"/>
              </a:lnSpc>
              <a:spcBef>
                <a:spcPts val="0"/>
              </a:spcBef>
              <a:spcAft>
                <a:spcPts val="800"/>
              </a:spcAft>
              <a:buFont typeface="Wingdings" panose="05000000000000000000" pitchFamily="2"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t>The point totals derived above will be placed on the outcome list below to determine the proposed corrective action.</a:t>
            </a:r>
          </a:p>
          <a:p>
            <a:pPr marR="0" lvl="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05505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ACCIDENT / INCIDENT REVIEW POLICY</a:t>
            </a:r>
          </a:p>
        </p:txBody>
      </p:sp>
      <p:sp>
        <p:nvSpPr>
          <p:cNvPr id="3" name="TextBox 2"/>
          <p:cNvSpPr txBox="1"/>
          <p:nvPr/>
        </p:nvSpPr>
        <p:spPr>
          <a:xfrm>
            <a:off x="989012" y="1905000"/>
            <a:ext cx="10591800" cy="461665"/>
          </a:xfrm>
          <a:prstGeom prst="rect">
            <a:avLst/>
          </a:prstGeom>
          <a:noFill/>
        </p:spPr>
        <p:txBody>
          <a:bodyPr wrap="square" rtlCol="0">
            <a:spAutoFit/>
          </a:bodyPr>
          <a:lstStyle/>
          <a:p>
            <a:r>
              <a:rPr lang="en-US" sz="2400" u="sng" dirty="0"/>
              <a:t> </a:t>
            </a:r>
            <a:endParaRPr lang="en-US" sz="2400" dirty="0"/>
          </a:p>
        </p:txBody>
      </p:sp>
      <p:sp>
        <p:nvSpPr>
          <p:cNvPr id="6" name="Rectangle 5"/>
          <p:cNvSpPr/>
          <p:nvPr/>
        </p:nvSpPr>
        <p:spPr>
          <a:xfrm>
            <a:off x="722313" y="1905000"/>
            <a:ext cx="10744200" cy="375552"/>
          </a:xfrm>
          <a:prstGeom prst="rect">
            <a:avLst/>
          </a:prstGeom>
        </p:spPr>
        <p:txBody>
          <a:bodyPr wrap="square">
            <a:spAutoFit/>
          </a:bodyPr>
          <a:lstStyle/>
          <a:p>
            <a:pPr marR="0" lvl="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78063974"/>
              </p:ext>
            </p:extLst>
          </p:nvPr>
        </p:nvGraphicFramePr>
        <p:xfrm>
          <a:off x="455612" y="1828800"/>
          <a:ext cx="11277600" cy="4892040"/>
        </p:xfrm>
        <a:graphic>
          <a:graphicData uri="http://schemas.openxmlformats.org/drawingml/2006/table">
            <a:tbl>
              <a:tblPr firstRow="1" firstCol="1" bandRow="1">
                <a:tableStyleId>{5940675A-B579-460E-94D1-54222C63F5DA}</a:tableStyleId>
              </a:tblPr>
              <a:tblGrid>
                <a:gridCol w="2490721">
                  <a:extLst>
                    <a:ext uri="{9D8B030D-6E8A-4147-A177-3AD203B41FA5}">
                      <a16:colId xmlns:a16="http://schemas.microsoft.com/office/drawing/2014/main" val="2850473657"/>
                    </a:ext>
                  </a:extLst>
                </a:gridCol>
                <a:gridCol w="8786879">
                  <a:extLst>
                    <a:ext uri="{9D8B030D-6E8A-4147-A177-3AD203B41FA5}">
                      <a16:colId xmlns:a16="http://schemas.microsoft.com/office/drawing/2014/main" val="3218610646"/>
                    </a:ext>
                  </a:extLst>
                </a:gridCol>
              </a:tblGrid>
              <a:tr h="219872">
                <a:tc>
                  <a:txBody>
                    <a:bodyPr/>
                    <a:lstStyle/>
                    <a:p>
                      <a:pPr marL="0" marR="0" algn="ctr">
                        <a:lnSpc>
                          <a:spcPct val="107000"/>
                        </a:lnSpc>
                        <a:spcBef>
                          <a:spcPts val="0"/>
                        </a:spcBef>
                        <a:spcAft>
                          <a:spcPts val="0"/>
                        </a:spcAft>
                      </a:pPr>
                      <a:r>
                        <a:rPr lang="en-US" sz="2000" u="sng" dirty="0">
                          <a:effectLst/>
                        </a:rPr>
                        <a:t>Accident / incident Point Total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u="sng" dirty="0">
                          <a:effectLst/>
                        </a:rPr>
                        <a:t>Proposed Corrective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91270350"/>
                  </a:ext>
                </a:extLst>
              </a:tr>
              <a:tr h="439743">
                <a:tc>
                  <a:txBody>
                    <a:bodyPr/>
                    <a:lstStyle/>
                    <a:p>
                      <a:pPr marL="0" marR="0" algn="ctr">
                        <a:lnSpc>
                          <a:spcPct val="107000"/>
                        </a:lnSpc>
                        <a:spcBef>
                          <a:spcPts val="0"/>
                        </a:spcBef>
                        <a:spcAft>
                          <a:spcPts val="0"/>
                        </a:spcAft>
                      </a:pPr>
                      <a:r>
                        <a:rPr lang="en-US" sz="2000" dirty="0">
                          <a:effectLst/>
                        </a:rPr>
                        <a:t>1 to 5 points</a:t>
                      </a:r>
                    </a:p>
                    <a:p>
                      <a:pPr marL="0" marR="0" algn="ctr">
                        <a:lnSpc>
                          <a:spcPct val="107000"/>
                        </a:lnSpc>
                        <a:spcBef>
                          <a:spcPts val="0"/>
                        </a:spcBef>
                        <a:spcAft>
                          <a:spcPts val="0"/>
                        </a:spcAft>
                      </a:pPr>
                      <a:r>
                        <a:rPr lang="en-US" sz="2000" dirty="0">
                          <a:effectLst/>
                        </a:rPr>
                        <a:t>Property damage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Letter to department file, documenting accident / incident and board reviews.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5259226"/>
                  </a:ext>
                </a:extLst>
              </a:tr>
              <a:tr h="659615">
                <a:tc>
                  <a:txBody>
                    <a:bodyPr/>
                    <a:lstStyle/>
                    <a:p>
                      <a:pPr marL="0" marR="0" algn="ctr">
                        <a:lnSpc>
                          <a:spcPct val="107000"/>
                        </a:lnSpc>
                        <a:spcBef>
                          <a:spcPts val="0"/>
                        </a:spcBef>
                        <a:spcAft>
                          <a:spcPts val="0"/>
                        </a:spcAft>
                      </a:pPr>
                      <a:r>
                        <a:rPr lang="en-US" sz="2000" dirty="0">
                          <a:effectLst/>
                        </a:rPr>
                        <a:t>1 to 5 points</a:t>
                      </a:r>
                    </a:p>
                    <a:p>
                      <a:pPr marL="0" marR="0" algn="ctr">
                        <a:lnSpc>
                          <a:spcPct val="107000"/>
                        </a:lnSpc>
                        <a:spcBef>
                          <a:spcPts val="0"/>
                        </a:spcBef>
                        <a:spcAft>
                          <a:spcPts val="0"/>
                        </a:spcAft>
                      </a:pPr>
                      <a:r>
                        <a:rPr lang="en-US" sz="2000" dirty="0">
                          <a:effectLst/>
                        </a:rPr>
                        <a:t>Property damage and/or minor personal injury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Post Certification Training (PCT) by NCDMV Driver Education Specialist in the specific area related to the cause of the accident / incident to be completed as soon as possible but no later than 30 days of panel review results.  Letter to department file, documenting accident / incident and board review results.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0785294"/>
                  </a:ext>
                </a:extLst>
              </a:tr>
              <a:tr h="659615">
                <a:tc>
                  <a:txBody>
                    <a:bodyPr/>
                    <a:lstStyle/>
                    <a:p>
                      <a:pPr marL="0" marR="0" algn="ctr">
                        <a:lnSpc>
                          <a:spcPct val="107000"/>
                        </a:lnSpc>
                        <a:spcBef>
                          <a:spcPts val="0"/>
                        </a:spcBef>
                        <a:spcAft>
                          <a:spcPts val="0"/>
                        </a:spcAft>
                      </a:pPr>
                      <a:r>
                        <a:rPr lang="en-US" sz="2000" dirty="0">
                          <a:effectLst/>
                        </a:rPr>
                        <a:t>6 to 20 points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Post Certification Training (PCT) by NCDMV Driver Education Specialist in the specific area related to the cause of the accident / incident to be completed as soon as possible but no later than 30 days of the panel review results.  Appropriate disciplinary action, may be recommended to the Director of Human Resources depending on the severity.. Director of Transportation will address recertification.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7121583"/>
                  </a:ext>
                </a:extLst>
              </a:tr>
              <a:tr h="439743">
                <a:tc>
                  <a:txBody>
                    <a:bodyPr/>
                    <a:lstStyle/>
                    <a:p>
                      <a:pPr marL="0" marR="0" algn="ctr">
                        <a:lnSpc>
                          <a:spcPct val="107000"/>
                        </a:lnSpc>
                        <a:spcBef>
                          <a:spcPts val="0"/>
                        </a:spcBef>
                        <a:spcAft>
                          <a:spcPts val="0"/>
                        </a:spcAft>
                      </a:pPr>
                      <a:r>
                        <a:rPr lang="en-US" sz="2000" dirty="0">
                          <a:effectLst/>
                        </a:rPr>
                        <a:t>NOTE: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Point accumulation shall not be the sole determining factor in recommendation for disciplinary action or termination of employment related to an accident / incident.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7583391"/>
                  </a:ext>
                </a:extLst>
              </a:tr>
            </a:tbl>
          </a:graphicData>
        </a:graphic>
      </p:graphicFrame>
    </p:spTree>
    <p:extLst>
      <p:ext uri="{BB962C8B-B14F-4D97-AF65-F5344CB8AC3E}">
        <p14:creationId xmlns:p14="http://schemas.microsoft.com/office/powerpoint/2010/main" val="2523331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ACCIDENT / INCIDENT REVIEW POLICY</a:t>
            </a:r>
          </a:p>
        </p:txBody>
      </p:sp>
      <p:sp>
        <p:nvSpPr>
          <p:cNvPr id="3" name="TextBox 2"/>
          <p:cNvSpPr txBox="1"/>
          <p:nvPr/>
        </p:nvSpPr>
        <p:spPr>
          <a:xfrm>
            <a:off x="989012" y="1905000"/>
            <a:ext cx="10591800" cy="3416320"/>
          </a:xfrm>
          <a:prstGeom prst="rect">
            <a:avLst/>
          </a:prstGeom>
          <a:noFill/>
        </p:spPr>
        <p:txBody>
          <a:bodyPr wrap="square" rtlCol="0">
            <a:spAutoFit/>
          </a:bodyPr>
          <a:lstStyle/>
          <a:p>
            <a:pPr lvl="0"/>
            <a:r>
              <a:rPr lang="en-US" sz="2400" dirty="0"/>
              <a:t>”Personal injury” severity determination will rest with the review panel.  Minor injury claims, requiring little or no treatment, may be excluded from consideration by the panel.</a:t>
            </a:r>
          </a:p>
          <a:p>
            <a:pPr lvl="0"/>
            <a:endParaRPr lang="en-US" sz="2400" dirty="0"/>
          </a:p>
          <a:p>
            <a:pPr lvl="0"/>
            <a:r>
              <a:rPr lang="en-US" sz="2400" dirty="0"/>
              <a:t>A Post Certification Course (PCT) be completed for credit once every two years, dating from the first past completion date.  One credit of three points is the maximum credit allowed at any accident / incident review panel for completion of this course and written proof of attendance must be provided to the Director of Transportation.</a:t>
            </a:r>
          </a:p>
        </p:txBody>
      </p:sp>
      <p:sp>
        <p:nvSpPr>
          <p:cNvPr id="6" name="Rectangle 5"/>
          <p:cNvSpPr/>
          <p:nvPr/>
        </p:nvSpPr>
        <p:spPr>
          <a:xfrm>
            <a:off x="722313" y="1905000"/>
            <a:ext cx="10744200" cy="375552"/>
          </a:xfrm>
          <a:prstGeom prst="rect">
            <a:avLst/>
          </a:prstGeom>
        </p:spPr>
        <p:txBody>
          <a:bodyPr wrap="square">
            <a:spAutoFit/>
          </a:bodyPr>
          <a:lstStyle/>
          <a:p>
            <a:pPr marR="0" lvl="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6510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7200" dirty="0"/>
              <a:t>Itinerary</a:t>
            </a:r>
            <a:r>
              <a:rPr lang="en-US" dirty="0"/>
              <a:t> </a:t>
            </a:r>
          </a:p>
        </p:txBody>
      </p:sp>
      <p:sp>
        <p:nvSpPr>
          <p:cNvPr id="14" name="Content Placeholder 13"/>
          <p:cNvSpPr>
            <a:spLocks noGrp="1"/>
          </p:cNvSpPr>
          <p:nvPr>
            <p:ph idx="1"/>
          </p:nvPr>
        </p:nvSpPr>
        <p:spPr/>
        <p:txBody>
          <a:bodyPr>
            <a:normAutofit fontScale="92500"/>
          </a:bodyPr>
          <a:lstStyle/>
          <a:p>
            <a:r>
              <a:rPr lang="en-US" sz="3600" dirty="0"/>
              <a:t>Obtaining Your CDL and School Bus Certification</a:t>
            </a:r>
          </a:p>
          <a:p>
            <a:r>
              <a:rPr lang="en-US" sz="3600" dirty="0"/>
              <a:t>Renewing Your CDL and School Bus Certification</a:t>
            </a:r>
          </a:p>
          <a:p>
            <a:r>
              <a:rPr lang="en-US" sz="3600" dirty="0"/>
              <a:t>Corrective Action Policy for At-fault Accidents / Incident</a:t>
            </a:r>
          </a:p>
          <a:p>
            <a:r>
              <a:rPr lang="en-US" sz="3600" dirty="0"/>
              <a:t>General Reminders</a:t>
            </a:r>
          </a:p>
          <a:p>
            <a:r>
              <a:rPr lang="en-US" sz="3600" dirty="0"/>
              <a:t>Fire Emergencies</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3" y="380999"/>
            <a:ext cx="9144001" cy="1437887"/>
          </a:xfrm>
        </p:spPr>
        <p:txBody>
          <a:bodyPr>
            <a:noAutofit/>
          </a:bodyPr>
          <a:lstStyle/>
          <a:p>
            <a:pPr algn="ctr"/>
            <a:r>
              <a:rPr lang="en-US" sz="4800" dirty="0">
                <a:solidFill>
                  <a:schemeClr val="bg1"/>
                </a:solidFill>
              </a:rPr>
              <a:t>ACCIDENT / INCIDENT REVIEW POLICY</a:t>
            </a:r>
          </a:p>
        </p:txBody>
      </p:sp>
      <p:sp>
        <p:nvSpPr>
          <p:cNvPr id="6" name="Rectangle 5"/>
          <p:cNvSpPr/>
          <p:nvPr/>
        </p:nvSpPr>
        <p:spPr>
          <a:xfrm>
            <a:off x="722313" y="1905000"/>
            <a:ext cx="10744200" cy="375552"/>
          </a:xfrm>
          <a:prstGeom prst="rect">
            <a:avLst/>
          </a:prstGeom>
        </p:spPr>
        <p:txBody>
          <a:bodyPr wrap="square">
            <a:spAutoFit/>
          </a:bodyPr>
          <a:lstStyle/>
          <a:p>
            <a:pPr marR="0" lvl="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Hentz-Humanities-Wiki - BJDWik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2612" y="1904999"/>
            <a:ext cx="4953000" cy="4652211"/>
          </a:xfrm>
          <a:prstGeom prst="rect">
            <a:avLst/>
          </a:prstGeom>
        </p:spPr>
      </p:pic>
    </p:spTree>
    <p:extLst>
      <p:ext uri="{BB962C8B-B14F-4D97-AF65-F5344CB8AC3E}">
        <p14:creationId xmlns:p14="http://schemas.microsoft.com/office/powerpoint/2010/main" val="4080014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General Reminders </a:t>
            </a:r>
          </a:p>
        </p:txBody>
      </p:sp>
      <p:sp>
        <p:nvSpPr>
          <p:cNvPr id="3" name="TextBox 2"/>
          <p:cNvSpPr txBox="1"/>
          <p:nvPr/>
        </p:nvSpPr>
        <p:spPr>
          <a:xfrm>
            <a:off x="455612" y="1905000"/>
            <a:ext cx="11353800" cy="3970318"/>
          </a:xfrm>
          <a:prstGeom prst="rect">
            <a:avLst/>
          </a:prstGeom>
          <a:noFill/>
        </p:spPr>
        <p:txBody>
          <a:bodyPr wrap="square" rtlCol="0">
            <a:spAutoFit/>
          </a:bodyPr>
          <a:lstStyle/>
          <a:p>
            <a:pPr lvl="0"/>
            <a:r>
              <a:rPr lang="en-US" sz="2800" dirty="0"/>
              <a:t>Routes change each year. Insure you review your route sheets.</a:t>
            </a:r>
          </a:p>
          <a:p>
            <a:pPr lvl="0"/>
            <a:endParaRPr lang="en-US" sz="2800" dirty="0"/>
          </a:p>
          <a:p>
            <a:pPr lvl="0"/>
            <a:r>
              <a:rPr lang="en-US" sz="2800" dirty="0"/>
              <a:t> </a:t>
            </a:r>
          </a:p>
          <a:p>
            <a:pPr lvl="0"/>
            <a:endParaRPr lang="en-US" sz="2800" dirty="0"/>
          </a:p>
          <a:p>
            <a:pPr lvl="0"/>
            <a:r>
              <a:rPr lang="en-US" sz="2800" dirty="0"/>
              <a:t>Making passenger stop – ambers lights 300ft before stop, come to complete stop, hand sign for student to wait, put bus in natural, apply park brake, check traffic, activate red lights, open door and signal student to cross. ( if student is door side, hand signals are not required)</a:t>
            </a:r>
          </a:p>
          <a:p>
            <a:pPr lvl="0"/>
            <a:endParaRPr lang="en-US" sz="2800" dirty="0"/>
          </a:p>
        </p:txBody>
      </p:sp>
      <p:sp>
        <p:nvSpPr>
          <p:cNvPr id="6" name="Rectangle 5"/>
          <p:cNvSpPr/>
          <p:nvPr/>
        </p:nvSpPr>
        <p:spPr>
          <a:xfrm>
            <a:off x="722313" y="1905000"/>
            <a:ext cx="10744200" cy="375552"/>
          </a:xfrm>
          <a:prstGeom prst="rect">
            <a:avLst/>
          </a:prstGeom>
        </p:spPr>
        <p:txBody>
          <a:bodyPr wrap="square">
            <a:spAutoFit/>
          </a:bodyPr>
          <a:lstStyle/>
          <a:p>
            <a:pPr marR="0" lvl="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07151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General Reminders </a:t>
            </a:r>
          </a:p>
        </p:txBody>
      </p:sp>
      <p:sp>
        <p:nvSpPr>
          <p:cNvPr id="3" name="TextBox 2"/>
          <p:cNvSpPr txBox="1"/>
          <p:nvPr/>
        </p:nvSpPr>
        <p:spPr>
          <a:xfrm>
            <a:off x="455612" y="1905000"/>
            <a:ext cx="11353800" cy="4832092"/>
          </a:xfrm>
          <a:prstGeom prst="rect">
            <a:avLst/>
          </a:prstGeom>
          <a:noFill/>
        </p:spPr>
        <p:txBody>
          <a:bodyPr wrap="square" rtlCol="0">
            <a:spAutoFit/>
          </a:bodyPr>
          <a:lstStyle/>
          <a:p>
            <a:pPr lvl="0"/>
            <a:r>
              <a:rPr lang="en-US" sz="2800" dirty="0"/>
              <a:t>Activate Amber Lights at every stop and come to a stop. This allow synovia to track your stop and if there is a complaint that you did not stop, we will have a record showing as top was made.</a:t>
            </a:r>
          </a:p>
          <a:p>
            <a:pPr lvl="0"/>
            <a:endParaRPr lang="en-US" sz="2800" dirty="0"/>
          </a:p>
          <a:p>
            <a:pPr lvl="0"/>
            <a:r>
              <a:rPr lang="en-US" sz="2800" dirty="0"/>
              <a:t>Bus Accidents / Incidents – anytime you hit any object </a:t>
            </a:r>
            <a:r>
              <a:rPr lang="en-US" sz="2800"/>
              <a:t>or are </a:t>
            </a:r>
            <a:r>
              <a:rPr lang="en-US" sz="2800" dirty="0"/>
              <a:t>hit by any object, stop the bus and notify transportation. A decision will be made regarding what will need to happen next. If you hit another vehicle or another vehicle hits you , DO NOT move the bus! You are to only move the bus if instructed to by law enforcement or transportation personnel. </a:t>
            </a:r>
          </a:p>
          <a:p>
            <a:pPr lvl="0"/>
            <a:endParaRPr lang="en-US" sz="2800" dirty="0"/>
          </a:p>
          <a:p>
            <a:pPr lvl="0"/>
            <a:endParaRPr lang="en-US" sz="2800" dirty="0"/>
          </a:p>
        </p:txBody>
      </p:sp>
      <p:sp>
        <p:nvSpPr>
          <p:cNvPr id="6" name="Rectangle 5"/>
          <p:cNvSpPr/>
          <p:nvPr/>
        </p:nvSpPr>
        <p:spPr>
          <a:xfrm>
            <a:off x="722313" y="1905000"/>
            <a:ext cx="10744200" cy="375552"/>
          </a:xfrm>
          <a:prstGeom prst="rect">
            <a:avLst/>
          </a:prstGeom>
        </p:spPr>
        <p:txBody>
          <a:bodyPr wrap="square">
            <a:spAutoFit/>
          </a:bodyPr>
          <a:lstStyle/>
          <a:p>
            <a:pPr marR="0" lvl="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352354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General Reminders </a:t>
            </a:r>
          </a:p>
        </p:txBody>
      </p:sp>
      <p:sp>
        <p:nvSpPr>
          <p:cNvPr id="3" name="TextBox 2"/>
          <p:cNvSpPr txBox="1"/>
          <p:nvPr/>
        </p:nvSpPr>
        <p:spPr>
          <a:xfrm>
            <a:off x="455612" y="1905000"/>
            <a:ext cx="11353800" cy="4770537"/>
          </a:xfrm>
          <a:prstGeom prst="rect">
            <a:avLst/>
          </a:prstGeom>
          <a:noFill/>
        </p:spPr>
        <p:txBody>
          <a:bodyPr wrap="square" rtlCol="0">
            <a:spAutoFit/>
          </a:bodyPr>
          <a:lstStyle/>
          <a:p>
            <a:pPr lvl="0"/>
            <a:r>
              <a:rPr lang="en-US" sz="2800" dirty="0"/>
              <a:t>Do NOT use your phone for any reason except an emergency while on bus and only after stopping the bus. Your phone cannot be used for GPS or to view a route sheet. </a:t>
            </a:r>
          </a:p>
          <a:p>
            <a:pPr lvl="0"/>
            <a:endParaRPr lang="en-US" sz="2800" dirty="0"/>
          </a:p>
          <a:p>
            <a:pPr lvl="0"/>
            <a:r>
              <a:rPr lang="en-US" sz="2800" dirty="0"/>
              <a:t>Clock-in / Clock-out – remember you are allowed to clock in 15 mins before the beginning of your route, unless you park at a different school than your first route. You are to clock-out within 15 mins after arriving at your home base school after your last route</a:t>
            </a:r>
          </a:p>
          <a:p>
            <a:pPr lvl="0"/>
            <a:endParaRPr lang="en-US" sz="2400" dirty="0"/>
          </a:p>
          <a:p>
            <a:pPr lvl="0"/>
            <a:endParaRPr lang="en-US" sz="2800" dirty="0"/>
          </a:p>
          <a:p>
            <a:pPr lvl="0"/>
            <a:endParaRPr lang="en-US" sz="2800" dirty="0"/>
          </a:p>
        </p:txBody>
      </p:sp>
      <p:sp>
        <p:nvSpPr>
          <p:cNvPr id="6" name="Rectangle 5"/>
          <p:cNvSpPr/>
          <p:nvPr/>
        </p:nvSpPr>
        <p:spPr>
          <a:xfrm>
            <a:off x="722313" y="1905000"/>
            <a:ext cx="10744200" cy="375552"/>
          </a:xfrm>
          <a:prstGeom prst="rect">
            <a:avLst/>
          </a:prstGeom>
        </p:spPr>
        <p:txBody>
          <a:bodyPr wrap="square">
            <a:spAutoFit/>
          </a:bodyPr>
          <a:lstStyle/>
          <a:p>
            <a:pPr marR="0" lvl="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76680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Fire Emergencies </a:t>
            </a:r>
          </a:p>
        </p:txBody>
      </p:sp>
      <p:sp>
        <p:nvSpPr>
          <p:cNvPr id="3" name="TextBox 2"/>
          <p:cNvSpPr txBox="1"/>
          <p:nvPr/>
        </p:nvSpPr>
        <p:spPr>
          <a:xfrm>
            <a:off x="455612" y="1905000"/>
            <a:ext cx="11353800" cy="5755422"/>
          </a:xfrm>
          <a:prstGeom prst="rect">
            <a:avLst/>
          </a:prstGeom>
          <a:noFill/>
        </p:spPr>
        <p:txBody>
          <a:bodyPr wrap="square" rtlCol="0">
            <a:spAutoFit/>
          </a:bodyPr>
          <a:lstStyle/>
          <a:p>
            <a:pPr marL="342900" lvl="0" indent="-342900">
              <a:buFont typeface="Arial" panose="020B0604020202020204" pitchFamily="34" charset="0"/>
              <a:buChar char="•"/>
            </a:pPr>
            <a:r>
              <a:rPr lang="en-US" sz="3600" dirty="0"/>
              <a:t>In the event of a fire emergencies involving the bus, immediately stop and secure the bus.</a:t>
            </a:r>
          </a:p>
          <a:p>
            <a:pPr marL="342900" lvl="0" indent="-342900">
              <a:buFont typeface="Arial" panose="020B0604020202020204" pitchFamily="34" charset="0"/>
              <a:buChar char="•"/>
            </a:pPr>
            <a:r>
              <a:rPr lang="en-US" sz="3600" dirty="0"/>
              <a:t>Quickly evacuate the bus using the evacuation procedures established by RSS</a:t>
            </a:r>
          </a:p>
          <a:p>
            <a:pPr marL="342900" lvl="0" indent="-342900">
              <a:buFont typeface="Arial" panose="020B0604020202020204" pitchFamily="34" charset="0"/>
              <a:buChar char="•"/>
            </a:pPr>
            <a:r>
              <a:rPr lang="en-US" sz="3600" dirty="0"/>
              <a:t>Ensure all students are accounted for and are a safe distances from the bus.</a:t>
            </a:r>
          </a:p>
          <a:p>
            <a:pPr marL="342900" lvl="0" indent="-342900">
              <a:buFont typeface="Arial" panose="020B0604020202020204" pitchFamily="34" charset="0"/>
              <a:buChar char="•"/>
            </a:pPr>
            <a:r>
              <a:rPr lang="en-US" sz="3600" dirty="0"/>
              <a:t>Notify 911 of your situation.</a:t>
            </a:r>
          </a:p>
          <a:p>
            <a:pPr marL="342900" lvl="0" indent="-342900">
              <a:buFont typeface="Arial" panose="020B0604020202020204" pitchFamily="34" charset="0"/>
              <a:buChar char="•"/>
            </a:pPr>
            <a:r>
              <a:rPr lang="en-US" sz="3600" dirty="0"/>
              <a:t>Contact the Transportation Department.</a:t>
            </a:r>
          </a:p>
          <a:p>
            <a:pPr marL="342900" lvl="0" indent="-342900">
              <a:buFont typeface="Arial" panose="020B0604020202020204" pitchFamily="34" charset="0"/>
              <a:buChar char="•"/>
            </a:pPr>
            <a:endParaRPr lang="en-US" sz="2400" dirty="0"/>
          </a:p>
          <a:p>
            <a:pPr lvl="0"/>
            <a:endParaRPr lang="en-US" sz="2800" dirty="0"/>
          </a:p>
          <a:p>
            <a:pPr lvl="0"/>
            <a:endParaRPr lang="en-US" sz="2800" dirty="0"/>
          </a:p>
        </p:txBody>
      </p:sp>
      <p:sp>
        <p:nvSpPr>
          <p:cNvPr id="6" name="Rectangle 5"/>
          <p:cNvSpPr/>
          <p:nvPr/>
        </p:nvSpPr>
        <p:spPr>
          <a:xfrm>
            <a:off x="722313" y="1905000"/>
            <a:ext cx="10744200" cy="375552"/>
          </a:xfrm>
          <a:prstGeom prst="rect">
            <a:avLst/>
          </a:prstGeom>
        </p:spPr>
        <p:txBody>
          <a:bodyPr wrap="square">
            <a:spAutoFit/>
          </a:bodyPr>
          <a:lstStyle/>
          <a:p>
            <a:pPr marR="0" lvl="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04552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Fire Emergencies </a:t>
            </a:r>
          </a:p>
        </p:txBody>
      </p:sp>
      <p:sp>
        <p:nvSpPr>
          <p:cNvPr id="3" name="TextBox 2"/>
          <p:cNvSpPr txBox="1"/>
          <p:nvPr/>
        </p:nvSpPr>
        <p:spPr>
          <a:xfrm>
            <a:off x="455612" y="1905000"/>
            <a:ext cx="11353800" cy="5386090"/>
          </a:xfrm>
          <a:prstGeom prst="rect">
            <a:avLst/>
          </a:prstGeom>
          <a:noFill/>
        </p:spPr>
        <p:txBody>
          <a:bodyPr wrap="square" rtlCol="0">
            <a:spAutoFit/>
          </a:bodyPr>
          <a:lstStyle/>
          <a:p>
            <a:pPr marL="342900" lvl="0" indent="-342900">
              <a:buFont typeface="Arial" panose="020B0604020202020204" pitchFamily="34" charset="0"/>
              <a:buChar char="•"/>
            </a:pPr>
            <a:r>
              <a:rPr lang="en-US" sz="3200" dirty="0"/>
              <a:t>After all of the aforementioned procedures are completed, you may decide you want to attempt to extinguish the fire using a fire extinguisher.</a:t>
            </a:r>
          </a:p>
          <a:p>
            <a:pPr marL="342900" lvl="0" indent="-342900">
              <a:buFont typeface="Arial" panose="020B0604020202020204" pitchFamily="34" charset="0"/>
              <a:buChar char="•"/>
            </a:pPr>
            <a:r>
              <a:rPr lang="en-US" sz="3200" dirty="0"/>
              <a:t>Check the FE to insure it has pressure – arrow on gauge is in the green</a:t>
            </a:r>
          </a:p>
          <a:p>
            <a:pPr marL="342900" lvl="0" indent="-342900">
              <a:buFont typeface="Arial" panose="020B0604020202020204" pitchFamily="34" charset="0"/>
              <a:buChar char="•"/>
            </a:pPr>
            <a:r>
              <a:rPr lang="en-US" sz="3200" dirty="0"/>
              <a:t>Pull the PIN</a:t>
            </a:r>
          </a:p>
          <a:p>
            <a:pPr marL="342900" lvl="0" indent="-342900">
              <a:buFont typeface="Arial" panose="020B0604020202020204" pitchFamily="34" charset="0"/>
              <a:buChar char="•"/>
            </a:pPr>
            <a:r>
              <a:rPr lang="en-US" sz="3200" dirty="0"/>
              <a:t>Aim the nozzle at the base of the fire</a:t>
            </a:r>
          </a:p>
          <a:p>
            <a:pPr marL="342900" lvl="0" indent="-342900">
              <a:buFont typeface="Arial" panose="020B0604020202020204" pitchFamily="34" charset="0"/>
              <a:buChar char="•"/>
            </a:pPr>
            <a:r>
              <a:rPr lang="en-US" sz="3200" dirty="0"/>
              <a:t>Squeeze the handle and in a sweeping motion, apply the extinguishing agent to the base of the fire.</a:t>
            </a:r>
          </a:p>
          <a:p>
            <a:pPr lvl="0"/>
            <a:endParaRPr lang="en-US" sz="2800" dirty="0"/>
          </a:p>
          <a:p>
            <a:pPr lvl="0"/>
            <a:endParaRPr lang="en-US" sz="2800" dirty="0"/>
          </a:p>
        </p:txBody>
      </p:sp>
      <p:sp>
        <p:nvSpPr>
          <p:cNvPr id="6" name="Rectangle 5"/>
          <p:cNvSpPr/>
          <p:nvPr/>
        </p:nvSpPr>
        <p:spPr>
          <a:xfrm>
            <a:off x="722313" y="1905000"/>
            <a:ext cx="10744200" cy="375552"/>
          </a:xfrm>
          <a:prstGeom prst="rect">
            <a:avLst/>
          </a:prstGeom>
        </p:spPr>
        <p:txBody>
          <a:bodyPr wrap="square">
            <a:spAutoFit/>
          </a:bodyPr>
          <a:lstStyle/>
          <a:p>
            <a:pPr marR="0" lvl="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270376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Fire Extinguisher Video</a:t>
            </a:r>
          </a:p>
        </p:txBody>
      </p:sp>
      <p:sp>
        <p:nvSpPr>
          <p:cNvPr id="3" name="TextBox 2"/>
          <p:cNvSpPr txBox="1"/>
          <p:nvPr/>
        </p:nvSpPr>
        <p:spPr>
          <a:xfrm>
            <a:off x="608012" y="3810000"/>
            <a:ext cx="11353800" cy="954107"/>
          </a:xfrm>
          <a:prstGeom prst="rect">
            <a:avLst/>
          </a:prstGeom>
          <a:noFill/>
        </p:spPr>
        <p:txBody>
          <a:bodyPr wrap="square" rtlCol="0">
            <a:spAutoFit/>
          </a:bodyPr>
          <a:lstStyle/>
          <a:p>
            <a:pPr lvl="0" algn="ctr"/>
            <a:r>
              <a:rPr lang="en-US" sz="2800" dirty="0">
                <a:hlinkClick r:id="rId3"/>
              </a:rPr>
              <a:t>https://www.youtube.com/watch?v=ZCSms-jyOao</a:t>
            </a:r>
            <a:r>
              <a:rPr lang="en-US" sz="2800" dirty="0"/>
              <a:t> </a:t>
            </a:r>
          </a:p>
          <a:p>
            <a:pPr lvl="0" algn="ctr"/>
            <a:endParaRPr lang="en-US" sz="2800" dirty="0"/>
          </a:p>
        </p:txBody>
      </p:sp>
      <p:sp>
        <p:nvSpPr>
          <p:cNvPr id="6" name="Rectangle 5"/>
          <p:cNvSpPr/>
          <p:nvPr/>
        </p:nvSpPr>
        <p:spPr>
          <a:xfrm>
            <a:off x="722313" y="1905000"/>
            <a:ext cx="10744200" cy="375552"/>
          </a:xfrm>
          <a:prstGeom prst="rect">
            <a:avLst/>
          </a:prstGeom>
        </p:spPr>
        <p:txBody>
          <a:bodyPr wrap="square">
            <a:spAutoFit/>
          </a:bodyPr>
          <a:lstStyle/>
          <a:p>
            <a:pPr marR="0" lvl="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ZCSms-jyOao"/>
          <p:cNvPicPr>
            <a:picLocks noRot="1" noChangeAspect="1"/>
          </p:cNvPicPr>
          <p:nvPr>
            <a:videoFile r:link="rId1"/>
          </p:nvPr>
        </p:nvPicPr>
        <p:blipFill>
          <a:blip r:embed="rId4"/>
          <a:stretch>
            <a:fillRect/>
          </a:stretch>
        </p:blipFill>
        <p:spPr>
          <a:xfrm>
            <a:off x="1522413" y="1905000"/>
            <a:ext cx="8458200" cy="4757737"/>
          </a:xfrm>
          <a:prstGeom prst="rect">
            <a:avLst/>
          </a:prstGeom>
        </p:spPr>
      </p:pic>
    </p:spTree>
    <p:extLst>
      <p:ext uri="{BB962C8B-B14F-4D97-AF65-F5344CB8AC3E}">
        <p14:creationId xmlns:p14="http://schemas.microsoft.com/office/powerpoint/2010/main" val="224318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3" y="380999"/>
            <a:ext cx="9144001" cy="1437887"/>
          </a:xfrm>
        </p:spPr>
        <p:txBody>
          <a:bodyPr>
            <a:noAutofit/>
          </a:bodyPr>
          <a:lstStyle/>
          <a:p>
            <a:pPr algn="ctr"/>
            <a:r>
              <a:rPr lang="en-US" sz="6600" dirty="0">
                <a:solidFill>
                  <a:schemeClr val="accent2">
                    <a:lumMod val="75000"/>
                  </a:schemeClr>
                </a:solidFill>
              </a:rPr>
              <a:t>Questions</a:t>
            </a:r>
            <a:r>
              <a:rPr lang="en-US" sz="4800" dirty="0">
                <a:solidFill>
                  <a:schemeClr val="bg1"/>
                </a:solidFill>
              </a:rPr>
              <a:t> </a:t>
            </a:r>
          </a:p>
        </p:txBody>
      </p:sp>
      <p:sp>
        <p:nvSpPr>
          <p:cNvPr id="6" name="Rectangle 5"/>
          <p:cNvSpPr/>
          <p:nvPr/>
        </p:nvSpPr>
        <p:spPr>
          <a:xfrm>
            <a:off x="722313" y="1905000"/>
            <a:ext cx="10744200" cy="375552"/>
          </a:xfrm>
          <a:prstGeom prst="rect">
            <a:avLst/>
          </a:prstGeom>
        </p:spPr>
        <p:txBody>
          <a:bodyPr wrap="square">
            <a:spAutoFit/>
          </a:bodyPr>
          <a:lstStyle/>
          <a:p>
            <a:pPr marR="0" lvl="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Hentz-Humanities-Wiki - BJDWik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2612" y="1904999"/>
            <a:ext cx="4953000" cy="4652211"/>
          </a:xfrm>
          <a:prstGeom prst="rect">
            <a:avLst/>
          </a:prstGeom>
        </p:spPr>
      </p:pic>
    </p:spTree>
    <p:extLst>
      <p:ext uri="{BB962C8B-B14F-4D97-AF65-F5344CB8AC3E}">
        <p14:creationId xmlns:p14="http://schemas.microsoft.com/office/powerpoint/2010/main" val="18640130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Obtaining you CDL and School Bus Certification</a:t>
            </a:r>
          </a:p>
        </p:txBody>
      </p:sp>
      <p:sp>
        <p:nvSpPr>
          <p:cNvPr id="3" name="TextBox 2"/>
          <p:cNvSpPr txBox="1"/>
          <p:nvPr/>
        </p:nvSpPr>
        <p:spPr>
          <a:xfrm>
            <a:off x="531812" y="2209800"/>
            <a:ext cx="11201400" cy="3539430"/>
          </a:xfrm>
          <a:prstGeom prst="rect">
            <a:avLst/>
          </a:prstGeom>
          <a:noFill/>
        </p:spPr>
        <p:txBody>
          <a:bodyPr wrap="square" rtlCol="0">
            <a:spAutoFit/>
          </a:bodyPr>
          <a:lstStyle/>
          <a:p>
            <a:r>
              <a:rPr lang="en-US" sz="2800" dirty="0"/>
              <a:t>Many of you are dual contract employees with RSS. As part of your employment, you are required to obtain you CDL with P&amp;S endorsements and your RSS school bus certification.</a:t>
            </a:r>
          </a:p>
          <a:p>
            <a:endParaRPr lang="en-US" sz="2800" dirty="0"/>
          </a:p>
          <a:p>
            <a:r>
              <a:rPr lang="en-US" sz="2800" dirty="0"/>
              <a:t>Questions:</a:t>
            </a:r>
          </a:p>
          <a:p>
            <a:pPr marL="285750" indent="-285750">
              <a:buFont typeface="Arial" panose="020B0604020202020204" pitchFamily="34" charset="0"/>
              <a:buChar char="•"/>
            </a:pPr>
            <a:r>
              <a:rPr lang="en-US" sz="2800" dirty="0"/>
              <a:t>What should I expect?</a:t>
            </a:r>
          </a:p>
          <a:p>
            <a:pPr marL="285750" indent="-285750">
              <a:buFont typeface="Arial" panose="020B0604020202020204" pitchFamily="34" charset="0"/>
              <a:buChar char="•"/>
            </a:pPr>
            <a:r>
              <a:rPr lang="en-US" sz="2800" dirty="0"/>
              <a:t>How do I start the process?</a:t>
            </a:r>
          </a:p>
          <a:p>
            <a:pPr marL="285750" indent="-285750">
              <a:buFont typeface="Arial" panose="020B0604020202020204" pitchFamily="34" charset="0"/>
              <a:buChar char="•"/>
            </a:pPr>
            <a:r>
              <a:rPr lang="en-US" sz="2800" dirty="0"/>
              <a:t>What should I do to help me prepare?</a:t>
            </a:r>
          </a:p>
        </p:txBody>
      </p:sp>
    </p:spTree>
    <p:extLst>
      <p:ext uri="{BB962C8B-B14F-4D97-AF65-F5344CB8AC3E}">
        <p14:creationId xmlns:p14="http://schemas.microsoft.com/office/powerpoint/2010/main" val="4279804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73" y="0"/>
            <a:ext cx="11125200" cy="990600"/>
          </a:xfrm>
        </p:spPr>
        <p:txBody>
          <a:bodyPr>
            <a:noAutofit/>
          </a:bodyPr>
          <a:lstStyle/>
          <a:p>
            <a:pPr algn="ctr"/>
            <a:r>
              <a:rPr lang="en-US" sz="4000" dirty="0"/>
              <a:t>Obtaining you CDL and School Bus Certification</a:t>
            </a:r>
          </a:p>
        </p:txBody>
      </p:sp>
      <p:sp>
        <p:nvSpPr>
          <p:cNvPr id="3" name="TextBox 2"/>
          <p:cNvSpPr txBox="1"/>
          <p:nvPr/>
        </p:nvSpPr>
        <p:spPr>
          <a:xfrm>
            <a:off x="168819" y="838200"/>
            <a:ext cx="11506200" cy="6624891"/>
          </a:xfrm>
          <a:prstGeom prst="rect">
            <a:avLst/>
          </a:prstGeom>
          <a:noFill/>
        </p:spPr>
        <p:txBody>
          <a:bodyPr wrap="square" rtlCol="0">
            <a:spAutoFit/>
          </a:bodyPr>
          <a:lstStyle/>
          <a:p>
            <a:endParaRPr lang="en-US" sz="1400" dirty="0"/>
          </a:p>
          <a:p>
            <a:r>
              <a:rPr lang="en-US" sz="2800" dirty="0"/>
              <a:t>What should I expect?</a:t>
            </a:r>
          </a:p>
          <a:p>
            <a:endParaRPr lang="en-US" sz="1050" dirty="0"/>
          </a:p>
          <a:p>
            <a:pPr marL="285750" indent="-285750">
              <a:buFont typeface="Arial" panose="020B0604020202020204" pitchFamily="34" charset="0"/>
              <a:buChar char="•"/>
            </a:pPr>
            <a:r>
              <a:rPr lang="en-US" sz="2800" dirty="0"/>
              <a:t>You will sign up for a virtual bus class OR an in-person class.</a:t>
            </a:r>
          </a:p>
          <a:p>
            <a:pPr marL="285750" indent="-285750">
              <a:buFont typeface="Arial" panose="020B0604020202020204" pitchFamily="34" charset="0"/>
              <a:buChar char="•"/>
            </a:pPr>
            <a:r>
              <a:rPr lang="en-US" sz="2800" dirty="0"/>
              <a:t>In-person classes are held on the second floor of the main building of the Transportation Department on Old Concord Rd</a:t>
            </a:r>
          </a:p>
          <a:p>
            <a:pPr marL="285750" indent="-285750">
              <a:buFont typeface="Arial" panose="020B0604020202020204" pitchFamily="34" charset="0"/>
              <a:buChar char="•"/>
            </a:pPr>
            <a:r>
              <a:rPr lang="en-US" sz="2800" dirty="0"/>
              <a:t>Virtual Classes are Monday- Wednesday and you will report to the bus garage for testing the following Thursday OR Friday.</a:t>
            </a:r>
          </a:p>
          <a:p>
            <a:pPr marL="285750" indent="-285750">
              <a:buFont typeface="Arial" panose="020B0604020202020204" pitchFamily="34" charset="0"/>
              <a:buChar char="•"/>
            </a:pPr>
            <a:r>
              <a:rPr lang="en-US" sz="2800" dirty="0"/>
              <a:t>The class consists of three days in the classroom and four days of road work.</a:t>
            </a:r>
          </a:p>
          <a:p>
            <a:pPr marL="285750" indent="-285750">
              <a:buFont typeface="Arial" panose="020B0604020202020204" pitchFamily="34" charset="0"/>
              <a:buChar char="•"/>
            </a:pPr>
            <a:r>
              <a:rPr lang="en-US" sz="2800" dirty="0"/>
              <a:t>To pass the classroom portion, you will have to successfully pass four tests</a:t>
            </a:r>
          </a:p>
          <a:p>
            <a:pPr marL="742950" lvl="1" indent="-285750">
              <a:buFont typeface="Arial" panose="020B0604020202020204" pitchFamily="34" charset="0"/>
              <a:buChar char="•"/>
            </a:pPr>
            <a:r>
              <a:rPr lang="en-US" sz="2400" dirty="0"/>
              <a:t>General Knowledge</a:t>
            </a:r>
          </a:p>
          <a:p>
            <a:pPr marL="742950" lvl="1" indent="-285750">
              <a:buFont typeface="Arial" panose="020B0604020202020204" pitchFamily="34" charset="0"/>
              <a:buChar char="•"/>
            </a:pPr>
            <a:r>
              <a:rPr lang="en-US" sz="2400" dirty="0"/>
              <a:t>Air Brake</a:t>
            </a:r>
          </a:p>
          <a:p>
            <a:pPr marL="742950" lvl="1" indent="-285750">
              <a:buFont typeface="Arial" panose="020B0604020202020204" pitchFamily="34" charset="0"/>
              <a:buChar char="•"/>
            </a:pPr>
            <a:r>
              <a:rPr lang="en-US" sz="2400" dirty="0"/>
              <a:t>School Bus</a:t>
            </a:r>
          </a:p>
          <a:p>
            <a:pPr marL="742950" lvl="1" indent="-285750">
              <a:buFont typeface="Arial" panose="020B0604020202020204" pitchFamily="34" charset="0"/>
              <a:buChar char="•"/>
            </a:pPr>
            <a:r>
              <a:rPr lang="en-US" sz="2400" dirty="0"/>
              <a:t>Passenger</a:t>
            </a:r>
          </a:p>
          <a:p>
            <a:endParaRPr lang="en-US" dirty="0"/>
          </a:p>
          <a:p>
            <a:endParaRPr lang="en-US" dirty="0"/>
          </a:p>
        </p:txBody>
      </p:sp>
    </p:spTree>
    <p:extLst>
      <p:ext uri="{BB962C8B-B14F-4D97-AF65-F5344CB8AC3E}">
        <p14:creationId xmlns:p14="http://schemas.microsoft.com/office/powerpoint/2010/main" val="2707277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Obtaining you CDL and RSS School Bus Certification</a:t>
            </a:r>
          </a:p>
        </p:txBody>
      </p:sp>
      <p:sp>
        <p:nvSpPr>
          <p:cNvPr id="3" name="TextBox 2"/>
          <p:cNvSpPr txBox="1"/>
          <p:nvPr/>
        </p:nvSpPr>
        <p:spPr>
          <a:xfrm>
            <a:off x="227012" y="2209800"/>
            <a:ext cx="11658600" cy="3170099"/>
          </a:xfrm>
          <a:prstGeom prst="rect">
            <a:avLst/>
          </a:prstGeom>
          <a:noFill/>
        </p:spPr>
        <p:txBody>
          <a:bodyPr wrap="square" rtlCol="0">
            <a:spAutoFit/>
          </a:bodyPr>
          <a:lstStyle/>
          <a:p>
            <a:r>
              <a:rPr lang="en-US" sz="2000" dirty="0"/>
              <a:t>What should I expect? – After Successful Completion of Classroom</a:t>
            </a:r>
          </a:p>
          <a:p>
            <a:endParaRPr lang="en-US" sz="2000" dirty="0"/>
          </a:p>
          <a:p>
            <a:pPr marL="285750" indent="-285750">
              <a:buFont typeface="Arial" panose="020B0604020202020204" pitchFamily="34" charset="0"/>
              <a:buChar char="•"/>
            </a:pPr>
            <a:r>
              <a:rPr lang="en-US" sz="2000" dirty="0"/>
              <a:t>You MUST obtain a DOT Medical Card if you have not already done so.</a:t>
            </a:r>
          </a:p>
          <a:p>
            <a:pPr marL="285750" indent="-285750">
              <a:buFont typeface="Arial" panose="020B0604020202020204" pitchFamily="34" charset="0"/>
              <a:buChar char="•"/>
            </a:pPr>
            <a:r>
              <a:rPr lang="en-US" sz="2000" dirty="0"/>
              <a:t>You can obtain your DOT Medical Card by contacting Marisa Loftin at Transportation. </a:t>
            </a:r>
          </a:p>
          <a:p>
            <a:pPr marL="285750" indent="-285750">
              <a:buFont typeface="Arial" panose="020B0604020202020204" pitchFamily="34" charset="0"/>
              <a:buChar char="•"/>
            </a:pPr>
            <a:r>
              <a:rPr lang="en-US" sz="2000" dirty="0"/>
              <a:t>After obtaining your DOT Medical Card, you will need to go to the DVM Office and get your CDL Permit</a:t>
            </a:r>
          </a:p>
          <a:p>
            <a:pPr marL="742950" lvl="1" indent="-285750">
              <a:buFont typeface="Arial" panose="020B0604020202020204" pitchFamily="34" charset="0"/>
              <a:buChar char="•"/>
            </a:pPr>
            <a:r>
              <a:rPr lang="en-US" sz="2000" dirty="0"/>
              <a:t>You will pay $73.25 </a:t>
            </a:r>
          </a:p>
          <a:p>
            <a:pPr marL="742950" lvl="1" indent="-285750">
              <a:buFont typeface="Arial" panose="020B0604020202020204" pitchFamily="34" charset="0"/>
              <a:buChar char="•"/>
            </a:pPr>
            <a:r>
              <a:rPr lang="en-US" sz="2000" dirty="0"/>
              <a:t>Make sure you ASK for a receipt for reimbursement</a:t>
            </a:r>
          </a:p>
          <a:p>
            <a:pPr marL="742950" lvl="1" indent="-285750">
              <a:buFont typeface="Arial" panose="020B0604020202020204" pitchFamily="34" charset="0"/>
              <a:buChar char="•"/>
            </a:pPr>
            <a:r>
              <a:rPr lang="en-US" sz="2000" dirty="0"/>
              <a:t>You will need to have a Class B CDL with P&amp;S and  </a:t>
            </a:r>
            <a:r>
              <a:rPr lang="en-US" sz="2000" b="1" dirty="0"/>
              <a:t>Non-Excepted Interstate</a:t>
            </a:r>
            <a:endParaRPr lang="en-US" sz="2000" dirty="0"/>
          </a:p>
          <a:p>
            <a:endParaRPr lang="en-US" sz="2000" dirty="0"/>
          </a:p>
          <a:p>
            <a:endParaRPr lang="en-US" sz="2000" dirty="0"/>
          </a:p>
        </p:txBody>
      </p:sp>
    </p:spTree>
    <p:extLst>
      <p:ext uri="{BB962C8B-B14F-4D97-AF65-F5344CB8AC3E}">
        <p14:creationId xmlns:p14="http://schemas.microsoft.com/office/powerpoint/2010/main" val="1889873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Obtaining you CDL and RSS School Bus Certification</a:t>
            </a:r>
          </a:p>
        </p:txBody>
      </p:sp>
      <p:sp>
        <p:nvSpPr>
          <p:cNvPr id="3" name="TextBox 2"/>
          <p:cNvSpPr txBox="1"/>
          <p:nvPr/>
        </p:nvSpPr>
        <p:spPr>
          <a:xfrm>
            <a:off x="379412" y="2209800"/>
            <a:ext cx="11582400" cy="4524315"/>
          </a:xfrm>
          <a:prstGeom prst="rect">
            <a:avLst/>
          </a:prstGeom>
          <a:noFill/>
        </p:spPr>
        <p:txBody>
          <a:bodyPr wrap="square" rtlCol="0">
            <a:spAutoFit/>
          </a:bodyPr>
          <a:lstStyle/>
          <a:p>
            <a:r>
              <a:rPr lang="en-US" sz="2400" dirty="0"/>
              <a:t>What should I expect? – After Obtaining CDL Permit</a:t>
            </a:r>
          </a:p>
          <a:p>
            <a:endParaRPr lang="en-US" sz="2400" dirty="0"/>
          </a:p>
          <a:p>
            <a:pPr marL="285750" indent="-285750">
              <a:buFont typeface="Arial" panose="020B0604020202020204" pitchFamily="34" charset="0"/>
              <a:buChar char="•"/>
            </a:pPr>
            <a:r>
              <a:rPr lang="en-US" sz="2400" dirty="0"/>
              <a:t>You will need to contact Marisa Loftin  at  704-245-6702 </a:t>
            </a:r>
            <a:r>
              <a:rPr lang="en-US" sz="2400" dirty="0" err="1"/>
              <a:t>ext</a:t>
            </a:r>
            <a:r>
              <a:rPr lang="en-US" sz="2400" dirty="0"/>
              <a:t> 7112  and schedule your road work. You must hold your permit for 14 days before you are able to start the road work portion.</a:t>
            </a:r>
          </a:p>
          <a:p>
            <a:pPr marL="285750" indent="-285750">
              <a:buFont typeface="Arial" panose="020B0604020202020204" pitchFamily="34" charset="0"/>
              <a:buChar char="•"/>
            </a:pPr>
            <a:r>
              <a:rPr lang="en-US" sz="2400" dirty="0"/>
              <a:t>After successfully completing the road work portion, you will return to the DMV to obtain your Class B CDL with P&amp;S endorsements.</a:t>
            </a:r>
          </a:p>
          <a:p>
            <a:pPr marL="742950" lvl="1" indent="-285750">
              <a:buFont typeface="Arial" panose="020B0604020202020204" pitchFamily="34" charset="0"/>
              <a:buChar char="•"/>
            </a:pPr>
            <a:r>
              <a:rPr lang="en-US" sz="2400" dirty="0"/>
              <a:t>There will be a $90 fee for your license.</a:t>
            </a:r>
          </a:p>
          <a:p>
            <a:pPr marL="742950" lvl="1" indent="-285750">
              <a:buFont typeface="Arial" panose="020B0604020202020204" pitchFamily="34" charset="0"/>
              <a:buChar char="•"/>
            </a:pPr>
            <a:r>
              <a:rPr lang="en-US" sz="2400" dirty="0"/>
              <a:t>Return to the Transportation Office with all receipts and license to complete a Reimbursement form.</a:t>
            </a:r>
          </a:p>
          <a:p>
            <a:pPr marL="285750" indent="-285750">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1113914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Obtaining you CDL and RSS School Bus Certification</a:t>
            </a:r>
          </a:p>
        </p:txBody>
      </p:sp>
      <p:sp>
        <p:nvSpPr>
          <p:cNvPr id="3" name="TextBox 2"/>
          <p:cNvSpPr txBox="1"/>
          <p:nvPr/>
        </p:nvSpPr>
        <p:spPr>
          <a:xfrm>
            <a:off x="455612" y="2209800"/>
            <a:ext cx="11201400" cy="3662541"/>
          </a:xfrm>
          <a:prstGeom prst="rect">
            <a:avLst/>
          </a:prstGeom>
          <a:noFill/>
        </p:spPr>
        <p:txBody>
          <a:bodyPr wrap="square" rtlCol="0">
            <a:spAutoFit/>
          </a:bodyPr>
          <a:lstStyle/>
          <a:p>
            <a:r>
              <a:rPr lang="en-US" sz="2800" dirty="0"/>
              <a:t>What should I do to help me prepare?</a:t>
            </a:r>
          </a:p>
          <a:p>
            <a:pPr marL="285750" indent="-285750">
              <a:buFont typeface="Arial" panose="020B0604020202020204" pitchFamily="34" charset="0"/>
              <a:buChar char="•"/>
            </a:pPr>
            <a:r>
              <a:rPr lang="en-US" sz="2800" dirty="0"/>
              <a:t>Reviewing the Commercial Motor Vehicle License Manual will be very helpful. You can download a copy to review before class using this link: </a:t>
            </a:r>
            <a:r>
              <a:rPr lang="en-US" sz="2800" u="sng" dirty="0">
                <a:hlinkClick r:id="rId2" tooltip="https://www.ncdot.gov/dmv/license-id/driver-licenses/new-drivers/Documents/commercial-driver-manual.pdf&#10;Ctrl+Click or tap to follow the link"/>
              </a:rPr>
              <a:t>https://www.ncdot.gov/dmv/license-id/driver-licenses/new-drivers/Documents/commercial-driver-manual.pdf</a:t>
            </a:r>
            <a:endParaRPr lang="en-US" sz="2800" dirty="0"/>
          </a:p>
          <a:p>
            <a:pPr marL="285750" indent="-285750">
              <a:buFont typeface="Arial" panose="020B0604020202020204" pitchFamily="34" charset="0"/>
              <a:buChar char="•"/>
            </a:pPr>
            <a:r>
              <a:rPr lang="en-US" sz="2800" dirty="0"/>
              <a:t>There is also an APP you can download on your smart phone called “CDL prep”. </a:t>
            </a:r>
          </a:p>
          <a:p>
            <a:endParaRPr lang="en-US" dirty="0"/>
          </a:p>
          <a:p>
            <a:endParaRPr lang="en-US" dirty="0"/>
          </a:p>
        </p:txBody>
      </p:sp>
    </p:spTree>
    <p:extLst>
      <p:ext uri="{BB962C8B-B14F-4D97-AF65-F5344CB8AC3E}">
        <p14:creationId xmlns:p14="http://schemas.microsoft.com/office/powerpoint/2010/main" val="2173771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t>Renewing Your CDL and </a:t>
            </a:r>
            <a:br>
              <a:rPr lang="en-US" sz="4800" dirty="0"/>
            </a:br>
            <a:r>
              <a:rPr lang="en-US" sz="4800" dirty="0"/>
              <a:t>School Bus Certification</a:t>
            </a:r>
          </a:p>
        </p:txBody>
      </p:sp>
      <p:sp>
        <p:nvSpPr>
          <p:cNvPr id="3" name="TextBox 2"/>
          <p:cNvSpPr txBox="1"/>
          <p:nvPr/>
        </p:nvSpPr>
        <p:spPr>
          <a:xfrm>
            <a:off x="265112" y="1737360"/>
            <a:ext cx="11658600" cy="5355312"/>
          </a:xfrm>
          <a:prstGeom prst="rect">
            <a:avLst/>
          </a:prstGeom>
          <a:noFill/>
        </p:spPr>
        <p:txBody>
          <a:bodyPr wrap="square" rtlCol="0">
            <a:spAutoFit/>
          </a:bodyPr>
          <a:lstStyle/>
          <a:p>
            <a:r>
              <a:rPr lang="en-US" dirty="0"/>
              <a:t>What are the steps to renewing?</a:t>
            </a:r>
          </a:p>
          <a:p>
            <a:r>
              <a:rPr lang="en-US" dirty="0"/>
              <a:t> </a:t>
            </a:r>
          </a:p>
          <a:p>
            <a:pPr marL="285750" indent="-285750">
              <a:buFont typeface="Arial" panose="020B0604020202020204" pitchFamily="34" charset="0"/>
              <a:buChar char="•"/>
            </a:pPr>
            <a:r>
              <a:rPr lang="en-US" dirty="0"/>
              <a:t>Make an appointment online at the DMV: </a:t>
            </a:r>
            <a:r>
              <a:rPr lang="en-US" sz="1800" dirty="0">
                <a:hlinkClick r:id="rId2"/>
              </a:rPr>
              <a:t>https://skiptheline.ncdot.gov/Webapp/Appointment/Index/a7ade79b-996d-4971-8766-97feb75254de</a:t>
            </a:r>
            <a:endParaRPr lang="en-US" sz="1800" dirty="0"/>
          </a:p>
          <a:p>
            <a:pPr marL="285750" indent="-285750">
              <a:buFont typeface="Arial" panose="020B0604020202020204" pitchFamily="34" charset="0"/>
              <a:buChar char="•"/>
            </a:pPr>
            <a:r>
              <a:rPr lang="en-US" dirty="0"/>
              <a:t>You will  go to the DMV and renew your Class B CDL with P&amp;S endorsements. </a:t>
            </a:r>
          </a:p>
          <a:p>
            <a:pPr marL="285750" indent="-285750" fontAlgn="t">
              <a:buFont typeface="Arial" panose="020B0604020202020204" pitchFamily="34" charset="0"/>
              <a:buChar char="•"/>
            </a:pPr>
            <a:r>
              <a:rPr lang="en-US" dirty="0"/>
              <a:t>They will give you a form to complete as to which physical you had. Choose the first box option – </a:t>
            </a:r>
            <a:r>
              <a:rPr lang="en-US" b="1" dirty="0">
                <a:solidFill>
                  <a:srgbClr val="FFFF00"/>
                </a:solidFill>
              </a:rPr>
              <a:t>NON-EXCEPTED INTERSTATE</a:t>
            </a:r>
          </a:p>
          <a:p>
            <a:pPr marL="285750" indent="-285750">
              <a:buFont typeface="Arial" panose="020B0604020202020204" pitchFamily="34" charset="0"/>
              <a:buChar char="•"/>
            </a:pPr>
            <a:r>
              <a:rPr lang="en-US" dirty="0"/>
              <a:t>It should cost $90 to renew your Class B CDL with P &amp; S endorsements. Ask for a receipt for reimbursement. </a:t>
            </a:r>
          </a:p>
          <a:p>
            <a:pPr marL="285750" indent="-285750">
              <a:buFont typeface="Arial" panose="020B0604020202020204" pitchFamily="34" charset="0"/>
              <a:buChar char="•"/>
            </a:pPr>
            <a:r>
              <a:rPr lang="en-US" dirty="0"/>
              <a:t>Contact Marisa Loftin to schedule your renewal with the DMV specialist. Renewal takes around an hour or so to complete.</a:t>
            </a:r>
          </a:p>
          <a:p>
            <a:r>
              <a:rPr lang="en-US" dirty="0"/>
              <a:t> </a:t>
            </a:r>
          </a:p>
          <a:p>
            <a:r>
              <a:rPr lang="en-US" b="1" dirty="0"/>
              <a:t>PLEASE BE MINDFUL OF THE EXPIRATION DATE ON YOUR DOT PHYSICAL CARD. ALTHOUGH YOUR LICENSE ARE GOOD FOR (3) YEARS SOME DOT PHYSICALS ARE ONLY GOOD FOR ONE (1) ONE YEAR BUT ALL EXPIRE AFTER (2) YEARS. </a:t>
            </a:r>
          </a:p>
          <a:p>
            <a:endParaRPr lang="en-US" b="1" dirty="0"/>
          </a:p>
          <a:p>
            <a:r>
              <a:rPr lang="en-US" b="1" dirty="0"/>
              <a:t>YOU CAN RENEW UP TO 180 DAYS BEFORE EXPIRATION.</a:t>
            </a:r>
            <a:endParaRPr lang="en-US" dirty="0"/>
          </a:p>
          <a:p>
            <a:pPr marL="285750" indent="-28575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2666757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3" y="381000"/>
            <a:ext cx="10058402" cy="2286000"/>
          </a:xfrm>
        </p:spPr>
        <p:txBody>
          <a:bodyPr>
            <a:noAutofit/>
          </a:bodyPr>
          <a:lstStyle/>
          <a:p>
            <a:pPr algn="ctr"/>
            <a:r>
              <a:rPr lang="en-US" sz="6000" dirty="0">
                <a:solidFill>
                  <a:srgbClr val="FFFF00"/>
                </a:solidFill>
              </a:rPr>
              <a:t>QUESTIONS ON CDL OR MEDICAL CARD???</a:t>
            </a:r>
          </a:p>
        </p:txBody>
      </p:sp>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1082</TotalTime>
  <Words>2358</Words>
  <Application>Microsoft Office PowerPoint</Application>
  <PresentationFormat>Custom</PresentationFormat>
  <Paragraphs>193</Paragraphs>
  <Slides>27</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Corbel</vt:lpstr>
      <vt:lpstr>Wingdings</vt:lpstr>
      <vt:lpstr>Digital Blue Tunnel 16x9</vt:lpstr>
      <vt:lpstr>Bus Driver  Continued Education</vt:lpstr>
      <vt:lpstr>Itinerary </vt:lpstr>
      <vt:lpstr>Obtaining you CDL and School Bus Certification</vt:lpstr>
      <vt:lpstr>Obtaining you CDL and School Bus Certification</vt:lpstr>
      <vt:lpstr>Obtaining you CDL and RSS School Bus Certification</vt:lpstr>
      <vt:lpstr>Obtaining you CDL and RSS School Bus Certification</vt:lpstr>
      <vt:lpstr>Obtaining you CDL and RSS School Bus Certification</vt:lpstr>
      <vt:lpstr>Renewing Your CDL and  School Bus Certification</vt:lpstr>
      <vt:lpstr>QUESTIONS ON CDL OR MEDICAL CARD???</vt:lpstr>
      <vt:lpstr>ACCIDENT / INCIDENT REVIEW POLICY</vt:lpstr>
      <vt:lpstr>ACCIDENT / INCIDENT REVIEW POLICY</vt:lpstr>
      <vt:lpstr>ACCIDENT / INCIDENT REVIEW POLICY</vt:lpstr>
      <vt:lpstr>ACCIDENT / INCIDENT REVIEW POLICY</vt:lpstr>
      <vt:lpstr>ACCIDENT / INCIDENT REVIEW POLICY</vt:lpstr>
      <vt:lpstr>ACCIDENT / INCIDENT REVIEW POLICY</vt:lpstr>
      <vt:lpstr>ACCIDENT / INCIDENT REVIEW POLICY</vt:lpstr>
      <vt:lpstr>ACCIDENT / INCIDENT REVIEW POLICY</vt:lpstr>
      <vt:lpstr>ACCIDENT / INCIDENT REVIEW POLICY</vt:lpstr>
      <vt:lpstr>ACCIDENT / INCIDENT REVIEW POLICY</vt:lpstr>
      <vt:lpstr>ACCIDENT / INCIDENT REVIEW POLICY</vt:lpstr>
      <vt:lpstr>General Reminders </vt:lpstr>
      <vt:lpstr>General Reminders </vt:lpstr>
      <vt:lpstr>General Reminders </vt:lpstr>
      <vt:lpstr>Fire Emergencies </vt:lpstr>
      <vt:lpstr>Fire Emergencies </vt:lpstr>
      <vt:lpstr>Fire Extinguisher Video</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Back to School Conference Layout</dc:title>
  <dc:creator>Ricky L. Towell</dc:creator>
  <cp:lastModifiedBy>Eric B. Shepherd</cp:lastModifiedBy>
  <cp:revision>37</cp:revision>
  <cp:lastPrinted>2018-08-20T17:14:49Z</cp:lastPrinted>
  <dcterms:created xsi:type="dcterms:W3CDTF">2018-08-14T12:57:05Z</dcterms:created>
  <dcterms:modified xsi:type="dcterms:W3CDTF">2024-04-30T15:10:13Z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